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58" r:id="rId5"/>
    <p:sldId id="265" r:id="rId6"/>
    <p:sldId id="259" r:id="rId7"/>
    <p:sldId id="269" r:id="rId8"/>
    <p:sldId id="266" r:id="rId9"/>
    <p:sldId id="267" r:id="rId10"/>
    <p:sldId id="260" r:id="rId11"/>
    <p:sldId id="262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DE475-79FF-3094-E23E-3451233DD4E1}" v="55" dt="2025-06-26T02:01:48.486"/>
    <p1510:client id="{14467FAA-D454-1F15-BB5D-C89E19BA180E}" v="100" dt="2025-06-25T11:29:38.695"/>
    <p1510:client id="{4D75CB79-B6D8-22EC-C73A-CA14E211F4CE}" v="45" dt="2025-06-25T18:07:00.485"/>
    <p1510:client id="{C029FDE6-EF80-DB37-5DD9-5E2A9FC450B3}" v="4" dt="2025-06-24T09:07:19.184"/>
    <p1510:client id="{D9FCE085-29E4-EC70-D012-A5E7BCF7F858}" v="23" dt="2025-06-24T08:31:34.504"/>
    <p1510:client id="{DC36F920-8212-A4DA-59FA-34E6D978A27E}" v="105" dt="2025-06-25T15:13:12.203"/>
    <p1510:client id="{E3EDA956-C436-DB64-CDFF-1ED9618ED71B}" v="761" dt="2025-06-25T11:12:59.400"/>
    <p1510:client id="{FEAFFCDF-9328-D784-FC11-08A78FFE10CD}" v="234" dt="2025-06-25T16:45:49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8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0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05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8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9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6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6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4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17B11-CCD8-4EEC-AD7E-F410C1454966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4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adiemusic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C1369-6023-FE24-ABAF-241CD937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zh-CN" altLang="en-US" sz="5400">
                <a:ea typeface="宋体"/>
              </a:rPr>
              <a:t>Mid-Term Design Review</a:t>
            </a:r>
            <a:br>
              <a:rPr lang="zh-CN" altLang="en-US" sz="5400">
                <a:ea typeface="宋体"/>
              </a:rPr>
            </a:br>
            <a:r>
              <a:rPr lang="zh-CN" altLang="en-US" sz="5400">
                <a:ea typeface="宋体"/>
              </a:rPr>
              <a:t>-Tuning Robot </a:t>
            </a:r>
            <a:endParaRPr lang="zh-CN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D3BD6E-3D2E-6990-DA29-19ACB7A6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200">
                <a:ea typeface="宋体"/>
              </a:rPr>
              <a:t>Group:Beyond</a:t>
            </a:r>
          </a:p>
          <a:p>
            <a:pPr marL="0" indent="0">
              <a:buNone/>
            </a:pPr>
            <a:endParaRPr lang="zh-CN" altLang="en-US" sz="2200">
              <a:ea typeface="宋体"/>
            </a:endParaRPr>
          </a:p>
          <a:p>
            <a:pPr marL="0" indent="0">
              <a:buNone/>
            </a:pPr>
            <a:r>
              <a:rPr lang="zh-CN" altLang="en-US" sz="2200">
                <a:ea typeface="宋体"/>
              </a:rPr>
              <a:t>Member:</a:t>
            </a:r>
          </a:p>
          <a:p>
            <a:pPr marL="0" indent="0">
              <a:buNone/>
            </a:pPr>
            <a:r>
              <a:rPr lang="zh-CN" altLang="en-US" sz="2200">
                <a:ea typeface="宋体"/>
              </a:rPr>
              <a:t>Ma Chibin 1009673 </a:t>
            </a:r>
          </a:p>
          <a:p>
            <a:pPr marL="0" indent="0">
              <a:buNone/>
            </a:pPr>
            <a:r>
              <a:rPr lang="zh-CN" altLang="en-US" sz="2200">
                <a:ea typeface="宋体"/>
              </a:rPr>
              <a:t>JIao Jiajun 1009743</a:t>
            </a:r>
          </a:p>
          <a:p>
            <a:pPr marL="0" indent="0">
              <a:buNone/>
            </a:pPr>
            <a:endParaRPr lang="zh-CN" altLang="en-US" sz="2200">
              <a:ea typeface="宋体"/>
            </a:endParaRPr>
          </a:p>
          <a:p>
            <a:pPr marL="0" indent="0">
              <a:buNone/>
            </a:pPr>
            <a:r>
              <a:rPr lang="zh-CN" altLang="en-US" sz="2200">
                <a:ea typeface="宋体"/>
              </a:rPr>
              <a:t>              </a:t>
            </a:r>
          </a:p>
        </p:txBody>
      </p:sp>
      <p:pic>
        <p:nvPicPr>
          <p:cNvPr id="4" name="图片 3" descr="已生成图片">
            <a:extLst>
              <a:ext uri="{FF2B5EF4-FFF2-40B4-BE49-F238E27FC236}">
                <a16:creationId xmlns:a16="http://schemas.microsoft.com/office/drawing/2014/main" id="{2E3F3927-9903-223D-1398-843AB58C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46" r="-1" b="22405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D00D8B-6795-956E-69B0-B6A78968558D}"/>
              </a:ext>
            </a:extLst>
          </p:cNvPr>
          <p:cNvSpPr txBox="1"/>
          <p:nvPr/>
        </p:nvSpPr>
        <p:spPr>
          <a:xfrm>
            <a:off x="1004637" y="5185611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400" dirty="0">
                <a:ea typeface="Microsoft YaHei Light"/>
              </a:rPr>
              <a:t>https://github.com/RuaMaCB/Tuner-Robot.git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616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E6C132-8E1E-2AE6-FF14-35452706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zh-CN" altLang="en-US" sz="4800">
                <a:ea typeface="宋体"/>
              </a:rPr>
              <a:t>Timeline</a:t>
            </a:r>
            <a:endParaRPr lang="zh-CN" altLang="en-US" sz="4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F2E2C76F-4907-ECFD-D34C-E2C0691F3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500805"/>
              </p:ext>
            </p:extLst>
          </p:nvPr>
        </p:nvGraphicFramePr>
        <p:xfrm>
          <a:off x="904602" y="3223000"/>
          <a:ext cx="10378440" cy="27989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069">
                  <a:extLst>
                    <a:ext uri="{9D8B030D-6E8A-4147-A177-3AD203B41FA5}">
                      <a16:colId xmlns:a16="http://schemas.microsoft.com/office/drawing/2014/main" val="2073658322"/>
                    </a:ext>
                  </a:extLst>
                </a:gridCol>
                <a:gridCol w="8437371">
                  <a:extLst>
                    <a:ext uri="{9D8B030D-6E8A-4147-A177-3AD203B41FA5}">
                      <a16:colId xmlns:a16="http://schemas.microsoft.com/office/drawing/2014/main" val="2559935871"/>
                    </a:ext>
                  </a:extLst>
                </a:gridCol>
              </a:tblGrid>
              <a:tr h="399849">
                <a:tc>
                  <a:txBody>
                    <a:bodyPr/>
                    <a:lstStyle/>
                    <a:p>
                      <a:r>
                        <a:rPr lang="zh-CN" altLang="en-US" sz="1800"/>
                        <a:t>Week 6-7</a:t>
                      </a:r>
                    </a:p>
                  </a:txBody>
                  <a:tcPr marL="90875" marR="90875" marT="45437" marB="45437"/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Waiting for the material and recess</a:t>
                      </a:r>
                    </a:p>
                  </a:txBody>
                  <a:tcPr marL="90875" marR="90875" marT="45437" marB="45437"/>
                </a:tc>
                <a:extLst>
                  <a:ext uri="{0D108BD9-81ED-4DB2-BD59-A6C34878D82A}">
                    <a16:rowId xmlns:a16="http://schemas.microsoft.com/office/drawing/2014/main" val="2784612234"/>
                  </a:ext>
                </a:extLst>
              </a:tr>
              <a:tr h="399849">
                <a:tc>
                  <a:txBody>
                    <a:bodyPr/>
                    <a:lstStyle/>
                    <a:p>
                      <a:r>
                        <a:rPr lang="zh-CN" altLang="en-US" sz="1800"/>
                        <a:t>Week 8</a:t>
                      </a:r>
                    </a:p>
                  </a:txBody>
                  <a:tcPr marL="90875" marR="90875" marT="45437" marB="45437"/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Tesiting the microphone and pitch detection module</a:t>
                      </a:r>
                    </a:p>
                  </a:txBody>
                  <a:tcPr marL="90875" marR="90875" marT="45437" marB="45437"/>
                </a:tc>
                <a:extLst>
                  <a:ext uri="{0D108BD9-81ED-4DB2-BD59-A6C34878D82A}">
                    <a16:rowId xmlns:a16="http://schemas.microsoft.com/office/drawing/2014/main" val="3657646166"/>
                  </a:ext>
                </a:extLst>
              </a:tr>
              <a:tr h="39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Week </a:t>
                      </a:r>
                      <a:r>
                        <a:rPr lang="en-US" alt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9</a:t>
                      </a:r>
                      <a:endParaRPr lang="zh-CN" sz="1800"/>
                    </a:p>
                  </a:txBody>
                  <a:tcPr marL="90875" marR="90875" marT="45437" marB="45437"/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Design the soft gripper and combination </a:t>
                      </a:r>
                      <a:r>
                        <a:rPr 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module</a:t>
                      </a:r>
                    </a:p>
                  </a:txBody>
                  <a:tcPr marL="90875" marR="90875" marT="45437" marB="45437"/>
                </a:tc>
                <a:extLst>
                  <a:ext uri="{0D108BD9-81ED-4DB2-BD59-A6C34878D82A}">
                    <a16:rowId xmlns:a16="http://schemas.microsoft.com/office/drawing/2014/main" val="608818874"/>
                  </a:ext>
                </a:extLst>
              </a:tr>
              <a:tr h="39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Week </a:t>
                      </a:r>
                      <a:r>
                        <a:rPr lang="en-US" alt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10</a:t>
                      </a:r>
                      <a:endParaRPr lang="zh-CN" sz="1800"/>
                    </a:p>
                  </a:txBody>
                  <a:tcPr marL="90875" marR="90875" marT="45437" marB="45437"/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Print or buy all the parts and assemble.</a:t>
                      </a:r>
                    </a:p>
                  </a:txBody>
                  <a:tcPr marL="90875" marR="90875" marT="45437" marB="45437"/>
                </a:tc>
                <a:extLst>
                  <a:ext uri="{0D108BD9-81ED-4DB2-BD59-A6C34878D82A}">
                    <a16:rowId xmlns:a16="http://schemas.microsoft.com/office/drawing/2014/main" val="1093409040"/>
                  </a:ext>
                </a:extLst>
              </a:tr>
              <a:tr h="39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Week </a:t>
                      </a:r>
                      <a:r>
                        <a:rPr lang="en-US" alt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11</a:t>
                      </a:r>
                      <a:endParaRPr lang="zh-CN" sz="1800"/>
                    </a:p>
                  </a:txBody>
                  <a:tcPr marL="90875" marR="90875" marT="45437" marB="45437"/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Combine the motor and the gripper,begin final test</a:t>
                      </a:r>
                    </a:p>
                  </a:txBody>
                  <a:tcPr marL="90875" marR="90875" marT="45437" marB="45437"/>
                </a:tc>
                <a:extLst>
                  <a:ext uri="{0D108BD9-81ED-4DB2-BD59-A6C34878D82A}">
                    <a16:rowId xmlns:a16="http://schemas.microsoft.com/office/drawing/2014/main" val="2806664561"/>
                  </a:ext>
                </a:extLst>
              </a:tr>
              <a:tr h="39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Week </a:t>
                      </a:r>
                      <a:r>
                        <a:rPr lang="en-US" alt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12</a:t>
                      </a:r>
                    </a:p>
                  </a:txBody>
                  <a:tcPr marL="90875" marR="90875" marT="45437" marB="45437"/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Organizing and preparing for the final presentation.</a:t>
                      </a:r>
                    </a:p>
                  </a:txBody>
                  <a:tcPr marL="90875" marR="90875" marT="45437" marB="45437"/>
                </a:tc>
                <a:extLst>
                  <a:ext uri="{0D108BD9-81ED-4DB2-BD59-A6C34878D82A}">
                    <a16:rowId xmlns:a16="http://schemas.microsoft.com/office/drawing/2014/main" val="4064230508"/>
                  </a:ext>
                </a:extLst>
              </a:tr>
              <a:tr h="399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宋体"/>
                        </a:rPr>
                        <a:t>Week</a:t>
                      </a:r>
                      <a:r>
                        <a:rPr 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SimSun"/>
                        </a:rPr>
                        <a:t> </a:t>
                      </a:r>
                      <a:r>
                        <a:rPr lang="en-US" altLang="zh-CN" sz="1800" b="0" i="0" u="none" strike="noStrike" noProof="0">
                          <a:solidFill>
                            <a:srgbClr val="000000"/>
                          </a:solidFill>
                          <a:latin typeface="SimSun"/>
                          <a:ea typeface="宋体"/>
                        </a:rPr>
                        <a:t>13</a:t>
                      </a:r>
                      <a:endParaRPr lang="zh-CN" sz="1800"/>
                    </a:p>
                  </a:txBody>
                  <a:tcPr marL="90875" marR="90875" marT="45437" marB="45437"/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Final check and improve.Final Presentation.</a:t>
                      </a:r>
                    </a:p>
                  </a:txBody>
                  <a:tcPr marL="90875" marR="90875" marT="45437" marB="45437"/>
                </a:tc>
                <a:extLst>
                  <a:ext uri="{0D108BD9-81ED-4DB2-BD59-A6C34878D82A}">
                    <a16:rowId xmlns:a16="http://schemas.microsoft.com/office/drawing/2014/main" val="880201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62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052FF7-334E-4AEE-C6F7-0BBA5B90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zh-CN" altLang="en-US" sz="4800">
                <a:ea typeface="宋体"/>
              </a:rPr>
              <a:t>Reference</a:t>
            </a:r>
            <a:endParaRPr lang="zh-CN" altLang="en-US" sz="4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3DA331-EAFC-284B-DAC9-4096F8046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sz="2000">
                <a:latin typeface="DengXian"/>
                <a:ea typeface="DengXian"/>
              </a:rPr>
              <a:t>Zhang, H. et al. （2022）. Reinforcement Learning-Based Adaptive Tuning. IEEE Instrumentation Magazine.</a:t>
            </a:r>
          </a:p>
          <a:p>
            <a:r>
              <a:rPr lang="zh-CN" sz="2000">
                <a:latin typeface="DengXian"/>
                <a:ea typeface="DengXian"/>
              </a:rPr>
              <a:t>Kim, Y. et al. （2021）. Soft Gripper Design for Delicate Manipulation. Soft Robotics Journal.</a:t>
            </a:r>
          </a:p>
          <a:p>
            <a:r>
              <a:rPr lang="zh-CN" sz="2000">
                <a:latin typeface="DengXian"/>
                <a:ea typeface="DengXian"/>
              </a:rPr>
              <a:t>Band Industries. Roadie 3 Auto Guitar Tuner. </a:t>
            </a:r>
            <a:r>
              <a:rPr lang="zh-CN" sz="2000" u="sng">
                <a:latin typeface="DengXian"/>
                <a:ea typeface="DengXian"/>
                <a:hlinkClick r:id="rId2"/>
              </a:rPr>
              <a:t>https://www.roadiemusic.com</a:t>
            </a:r>
            <a:endParaRPr lang="zh-CN" sz="2000">
              <a:latin typeface="DengXian"/>
              <a:ea typeface="DengXian"/>
            </a:endParaRPr>
          </a:p>
          <a:p>
            <a:r>
              <a:rPr lang="zh-CN" sz="2000">
                <a:latin typeface="DengXian"/>
                <a:ea typeface="DengXian"/>
              </a:rPr>
              <a:t>Chu, L. et al. （2020）. Sensor-Based Auto Tuning Device. Sensors and Actuators A.</a:t>
            </a:r>
          </a:p>
          <a:p>
            <a:r>
              <a:rPr lang="zh-CN" sz="2000">
                <a:latin typeface="DengXian"/>
                <a:ea typeface="DengXian"/>
              </a:rPr>
              <a:t>Yang, M. et al. （2019）. Low-power Real-time Pitch Detection. Journal of Signal Processing Systems.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2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Graphic 6" descr="握手">
            <a:extLst>
              <a:ext uri="{FF2B5EF4-FFF2-40B4-BE49-F238E27FC236}">
                <a16:creationId xmlns:a16="http://schemas.microsoft.com/office/drawing/2014/main" id="{9F0C2EF4-80F3-8587-55A8-48B088FEA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01" y="3874336"/>
            <a:ext cx="2504827" cy="242565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7C5B8-1B62-B1F9-8755-067F7FA3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549" y="2737983"/>
            <a:ext cx="5757068" cy="13743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zh-CN" altLang="en-US" sz="8000">
                <a:ea typeface="宋体"/>
              </a:rPr>
              <a:t>Thank you!</a:t>
            </a:r>
            <a:endParaRPr lang="zh-CN" altLang="en-US" sz="8000"/>
          </a:p>
        </p:txBody>
      </p:sp>
    </p:spTree>
    <p:extLst>
      <p:ext uri="{BB962C8B-B14F-4D97-AF65-F5344CB8AC3E}">
        <p14:creationId xmlns:p14="http://schemas.microsoft.com/office/powerpoint/2010/main" val="147432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F0A22-A2A7-B2BC-915C-0A832F4EB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8CDE5-0B27-DC09-D7B5-F7ABACBBE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ea typeface="宋体"/>
              </a:rPr>
              <a:t>Introduction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A1AA0-98E9-B2F7-5FF4-C0A806DB9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81" y="2018808"/>
            <a:ext cx="6319233" cy="3589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宋体"/>
              </a:rPr>
              <a:t>Background &amp; Motivation</a:t>
            </a:r>
          </a:p>
          <a:p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Most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commercial tuners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 and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auto-tuning devices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+mn-lt"/>
                <a:cs typeface="+mn-lt"/>
              </a:rPr>
              <a:t>(Roadie3) 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target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Western multi-string instruments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 like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guitar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ukulele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, and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bass</a:t>
            </a:r>
            <a:endParaRPr lang="zh-CN" altLang="en-US" sz="2400">
              <a:solidFill>
                <a:srgbClr val="000000"/>
              </a:solidFill>
              <a:latin typeface="Aptos"/>
              <a:ea typeface="宋体"/>
              <a:cs typeface="Roboto"/>
            </a:endParaRPr>
          </a:p>
          <a:p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However,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traditional Chinese string instruments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 (e.g.,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erhu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pipa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guzheng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) have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different tuning pegs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structure</a:t>
            </a:r>
            <a:r>
              <a:rPr lang="zh-CN" sz="2400">
                <a:solidFill>
                  <a:srgbClr val="000000"/>
                </a:solidFill>
                <a:ea typeface="+mn-lt"/>
                <a:cs typeface="+mn-lt"/>
              </a:rPr>
              <a:t>, and </a:t>
            </a:r>
            <a:r>
              <a:rPr lang="zh-CN" sz="2400" b="1">
                <a:solidFill>
                  <a:srgbClr val="000000"/>
                </a:solidFill>
                <a:ea typeface="+mn-lt"/>
                <a:cs typeface="+mn-lt"/>
              </a:rPr>
              <a:t>tuning behavior</a:t>
            </a:r>
            <a:endParaRPr lang="zh-CN" sz="2600"/>
          </a:p>
          <a:p>
            <a:endParaRPr lang="zh-CN" altLang="en-US">
              <a:solidFill>
                <a:srgbClr val="000000"/>
              </a:solidFill>
              <a:latin typeface="Aptos"/>
              <a:ea typeface="宋体"/>
              <a:cs typeface="Roboto"/>
            </a:endParaRPr>
          </a:p>
          <a:p>
            <a:endParaRPr lang="zh-CN" altLang="en-US" sz="1800">
              <a:solidFill>
                <a:srgbClr val="000000"/>
              </a:solidFill>
              <a:latin typeface="SimSun"/>
              <a:ea typeface="SimSun"/>
              <a:cs typeface="Roboto"/>
            </a:endParaRPr>
          </a:p>
          <a:p>
            <a:pPr marL="0" indent="0">
              <a:buNone/>
            </a:pPr>
            <a:endParaRPr lang="en-US" altLang="zh-CN" sz="2100">
              <a:solidFill>
                <a:srgbClr val="11111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图片 3" descr="图片包含 室内, 蓝色, 手, 小&#10;&#10;AI 生成的内容可能不正确。">
            <a:extLst>
              <a:ext uri="{FF2B5EF4-FFF2-40B4-BE49-F238E27FC236}">
                <a16:creationId xmlns:a16="http://schemas.microsoft.com/office/drawing/2014/main" id="{BF111AAD-BB08-1A32-0E78-E19C1DEC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297" y="366649"/>
            <a:ext cx="5080985" cy="29040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A429D3-D85B-4830-6584-67259D277C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6" r="1682" b="309"/>
          <a:stretch>
            <a:fillRect/>
          </a:stretch>
        </p:blipFill>
        <p:spPr>
          <a:xfrm>
            <a:off x="9652029" y="3270319"/>
            <a:ext cx="2544812" cy="33329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A7BD63-E6A1-C68D-1EF5-6AE7370190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25" t="102" r="-576" b="678"/>
          <a:stretch>
            <a:fillRect/>
          </a:stretch>
        </p:blipFill>
        <p:spPr>
          <a:xfrm>
            <a:off x="7114087" y="3269463"/>
            <a:ext cx="2536139" cy="33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6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340CC-DEDE-BF70-BDB5-85D3CF707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B045A8-2FB7-986B-DB38-D5D20B55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85915"/>
            <a:ext cx="5120561" cy="1325563"/>
          </a:xfrm>
        </p:spPr>
        <p:txBody>
          <a:bodyPr>
            <a:normAutofit fontScale="90000"/>
          </a:bodyPr>
          <a:lstStyle/>
          <a:p>
            <a:r>
              <a:rPr lang="zh-CN" altLang="en-US" sz="4900">
                <a:ea typeface="宋体"/>
              </a:rPr>
              <a:t>Introduction</a:t>
            </a:r>
            <a:br>
              <a:rPr lang="zh-CN" altLang="en-US">
                <a:ea typeface="宋体"/>
              </a:rPr>
            </a:br>
            <a:r>
              <a:rPr lang="en-US" altLang="zh-CN" sz="2800">
                <a:latin typeface="Aptos"/>
                <a:ea typeface="宋体"/>
              </a:rPr>
              <a:t>State</a:t>
            </a:r>
            <a:r>
              <a:rPr lang="zh-CN" altLang="en-US" sz="2800">
                <a:latin typeface="Aptos"/>
                <a:ea typeface="宋体"/>
              </a:rPr>
              <a:t> </a:t>
            </a:r>
            <a:r>
              <a:rPr lang="en-US" altLang="zh-CN" sz="2800">
                <a:latin typeface="Aptos"/>
                <a:ea typeface="宋体"/>
              </a:rPr>
              <a:t>of</a:t>
            </a:r>
            <a:r>
              <a:rPr lang="zh-CN" altLang="en-US" sz="2800">
                <a:latin typeface="Aptos"/>
                <a:ea typeface="宋体"/>
              </a:rPr>
              <a:t> </a:t>
            </a:r>
            <a:r>
              <a:rPr lang="en-US" altLang="zh-CN" sz="2800">
                <a:latin typeface="Aptos"/>
                <a:ea typeface="宋体"/>
              </a:rPr>
              <a:t>the</a:t>
            </a:r>
            <a:r>
              <a:rPr lang="zh-CN" altLang="en-US" sz="2800">
                <a:latin typeface="Aptos"/>
                <a:ea typeface="宋体"/>
              </a:rPr>
              <a:t> </a:t>
            </a:r>
            <a:r>
              <a:rPr lang="en-US" altLang="zh-CN" sz="2800">
                <a:latin typeface="Aptos"/>
                <a:ea typeface="宋体"/>
              </a:rPr>
              <a:t>art</a:t>
            </a:r>
            <a:r>
              <a:rPr lang="zh-CN" altLang="en-US" sz="2800">
                <a:latin typeface="Aptos"/>
                <a:ea typeface="宋体"/>
              </a:rPr>
              <a:t> </a:t>
            </a:r>
            <a:r>
              <a:rPr lang="en-US" altLang="zh-CN" sz="2800">
                <a:latin typeface="Aptos"/>
                <a:ea typeface="宋体"/>
              </a:rPr>
              <a:t>&amp;</a:t>
            </a:r>
            <a:r>
              <a:rPr lang="zh-CN" altLang="en-US" sz="2800">
                <a:latin typeface="Aptos"/>
                <a:ea typeface="宋体"/>
              </a:rPr>
              <a:t> </a:t>
            </a:r>
            <a:r>
              <a:rPr lang="en-US" altLang="zh-CN" sz="2800">
                <a:latin typeface="Aptos"/>
                <a:ea typeface="宋体"/>
              </a:rPr>
              <a:t>Literature</a:t>
            </a:r>
            <a:r>
              <a:rPr lang="zh-CN" altLang="en-US" sz="2800">
                <a:latin typeface="Aptos"/>
                <a:ea typeface="宋体"/>
              </a:rPr>
              <a:t> </a:t>
            </a:r>
            <a:r>
              <a:rPr lang="en-US" altLang="zh-CN" sz="2800">
                <a:latin typeface="Aptos"/>
                <a:ea typeface="宋体"/>
              </a:rPr>
              <a:t>Review</a:t>
            </a:r>
            <a:endParaRPr lang="zh-CN">
              <a:ea typeface="宋体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EDC69-0454-4FA9-55C4-3E0F72AFE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宋体"/>
              </a:rPr>
              <a:t>FretSync Smart Automatic Guitar Tuner</a:t>
            </a:r>
          </a:p>
          <a:p>
            <a:r>
              <a:rPr lang="zh-CN" altLang="en-US">
                <a:ea typeface="宋体"/>
              </a:rPr>
              <a:t>Rodie 3 Tuner</a:t>
            </a:r>
          </a:p>
          <a:p>
            <a:pPr marL="457200" indent="-457200"/>
            <a:endParaRPr lang="zh-CN" altLang="en-US">
              <a:ea typeface="宋体"/>
            </a:endParaRPr>
          </a:p>
          <a:p>
            <a:pPr marL="457200" indent="-457200"/>
            <a:endParaRPr lang="en-US" altLang="zh-CN">
              <a:latin typeface="Roboto"/>
              <a:ea typeface="Roboto"/>
              <a:cs typeface="Roboto"/>
            </a:endParaRPr>
          </a:p>
          <a:p>
            <a:pPr marL="457200" indent="-457200"/>
            <a:r>
              <a:rPr lang="en-US">
                <a:latin typeface="Roboto"/>
                <a:ea typeface="Roboto"/>
                <a:cs typeface="Roboto"/>
              </a:rPr>
              <a:t>Fast and efficient tuning</a:t>
            </a:r>
          </a:p>
          <a:p>
            <a:pPr marL="457200" indent="-457200"/>
            <a:r>
              <a:rPr lang="en-US">
                <a:latin typeface="Roboto"/>
                <a:ea typeface="Roboto"/>
                <a:cs typeface="Roboto"/>
              </a:rPr>
              <a:t>Easy-to-read color display</a:t>
            </a:r>
            <a:endParaRPr lang="en-US">
              <a:latin typeface="Aptos" panose="020B0004020202020204"/>
              <a:ea typeface="Roboto"/>
              <a:cs typeface="Roboto"/>
            </a:endParaRPr>
          </a:p>
          <a:p>
            <a:pPr marL="457200" indent="-457200"/>
            <a:endParaRPr lang="en-US">
              <a:latin typeface="Roboto"/>
              <a:ea typeface="Roboto"/>
              <a:cs typeface="Roboto"/>
            </a:endParaRPr>
          </a:p>
          <a:p>
            <a:pPr marL="457200" indent="-457200"/>
            <a:endParaRPr lang="en-US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457200" indent="-457200"/>
            <a:endParaRPr lang="en-US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4237EAB1-024D-6FBB-A161-5C83C890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4" r="4" b="4"/>
          <a:stretch>
            <a:fillRect/>
          </a:stretch>
        </p:blipFill>
        <p:spPr>
          <a:xfrm>
            <a:off x="8287625" y="3114095"/>
            <a:ext cx="3711192" cy="3572187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片包含 前, 监控, 关, 桌子&#10;&#10;AI 生成的内容可能不正确。">
            <a:extLst>
              <a:ext uri="{FF2B5EF4-FFF2-40B4-BE49-F238E27FC236}">
                <a16:creationId xmlns:a16="http://schemas.microsoft.com/office/drawing/2014/main" id="{5616D681-495B-2024-6BB5-72BD4677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2950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222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AC7C79-63A9-6BD4-6150-ACE0103C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zh-CN" altLang="en-US" sz="5400">
                <a:ea typeface="宋体"/>
              </a:rPr>
              <a:t>Problem Statement</a:t>
            </a:r>
            <a:endParaRPr lang="zh-CN" altLang="en-US" sz="5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F55C8B-1DC6-2D53-2E02-909917FC0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2200">
                <a:ea typeface="+mn-lt"/>
                <a:cs typeface="+mn-lt"/>
              </a:rPr>
              <a:t>Pitch detection(How to choose and use sensors)</a:t>
            </a:r>
            <a:endParaRPr lang="zh-CN"/>
          </a:p>
          <a:p>
            <a:r>
              <a:rPr lang="zh-CN" sz="2200">
                <a:ea typeface="+mn-lt"/>
                <a:cs typeface="+mn-lt"/>
              </a:rPr>
              <a:t>Universal Mechanical Adaptability</a:t>
            </a:r>
            <a:r>
              <a:rPr lang="en-US" altLang="zh-CN" sz="2200">
                <a:ea typeface="+mn-lt"/>
                <a:cs typeface="+mn-lt"/>
              </a:rPr>
              <a:t>(Design of the soft gripper)</a:t>
            </a:r>
            <a:endParaRPr lang="zh-CN" altLang="en-US" sz="2200">
              <a:latin typeface="Aptos"/>
              <a:ea typeface="宋体"/>
              <a:cs typeface="Roboto"/>
            </a:endParaRPr>
          </a:p>
          <a:p>
            <a:r>
              <a:rPr lang="en-US" sz="2200">
                <a:ea typeface="+mn-lt"/>
                <a:cs typeface="+mn-lt"/>
              </a:rPr>
              <a:t>Flexible Transmission Integration(Combination of the motor and gripper)</a:t>
            </a:r>
            <a:endParaRPr lang="en-US" altLang="zh-CN" sz="2200">
              <a:latin typeface="Aptos"/>
              <a:ea typeface="宋体"/>
              <a:cs typeface="Roboto"/>
            </a:endParaRPr>
          </a:p>
          <a:p>
            <a:pPr marL="0" indent="0">
              <a:buNone/>
            </a:pPr>
            <a:endParaRPr lang="zh-CN" altLang="en-US" sz="2200">
              <a:latin typeface="宋体"/>
              <a:ea typeface="宋体"/>
              <a:cs typeface="Roboto"/>
            </a:endParaRPr>
          </a:p>
          <a:p>
            <a:endParaRPr lang="zh-CN" altLang="en-US" sz="2200">
              <a:latin typeface="Aptos"/>
              <a:ea typeface="宋体"/>
              <a:cs typeface="Roboto"/>
            </a:endParaRPr>
          </a:p>
          <a:p>
            <a:endParaRPr lang="zh-CN" sz="2200">
              <a:latin typeface="Roboto"/>
              <a:ea typeface="宋体"/>
              <a:cs typeface="Roboto"/>
            </a:endParaRPr>
          </a:p>
          <a:p>
            <a:endParaRPr lang="zh-CN" altLang="en-US" sz="2200">
              <a:latin typeface="Roboto"/>
              <a:ea typeface="宋体"/>
              <a:cs typeface="Roboto"/>
            </a:endParaRPr>
          </a:p>
        </p:txBody>
      </p:sp>
      <p:pic>
        <p:nvPicPr>
          <p:cNvPr id="5" name="Picture 4" descr="数控车床加工">
            <a:extLst>
              <a:ext uri="{FF2B5EF4-FFF2-40B4-BE49-F238E27FC236}">
                <a16:creationId xmlns:a16="http://schemas.microsoft.com/office/drawing/2014/main" id="{8481EB06-66C7-E3CC-4C48-0664A322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48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005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77780-9279-22BF-60EE-C96D0ED0C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4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4B2D3F-AE58-B1C5-F6A8-E3906F34A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02" y="388740"/>
            <a:ext cx="4960945" cy="1325563"/>
          </a:xfrm>
        </p:spPr>
        <p:txBody>
          <a:bodyPr>
            <a:normAutofit/>
          </a:bodyPr>
          <a:lstStyle/>
          <a:p>
            <a:r>
              <a:rPr lang="zh-CN" altLang="en-US">
                <a:ea typeface="宋体"/>
              </a:rPr>
              <a:t>Problem Statement</a:t>
            </a:r>
            <a:br>
              <a:rPr lang="zh-CN" altLang="en-US" sz="3100">
                <a:ea typeface="宋体"/>
              </a:rPr>
            </a:br>
            <a:r>
              <a:rPr lang="zh-CN" sz="3100">
                <a:latin typeface="Aptos"/>
                <a:ea typeface="宋体"/>
              </a:rPr>
              <a:t>Project objectives &amp; Goals</a:t>
            </a:r>
            <a:endParaRPr lang="zh-CN" altLang="en-US" sz="31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1AA5D8-397B-BA8A-D0BC-86005761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60" y="2862779"/>
            <a:ext cx="4493434" cy="2122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latin typeface="Aptos"/>
                <a:ea typeface="宋体"/>
                <a:cs typeface="Roboto"/>
              </a:rPr>
              <a:t>Design a tuner for different kinds of Chinese string instruments.</a:t>
            </a:r>
          </a:p>
          <a:p>
            <a:endParaRPr lang="zh-CN" altLang="en-US">
              <a:latin typeface="Aptos"/>
              <a:ea typeface="宋体"/>
              <a:cs typeface="Roboto"/>
            </a:endParaRPr>
          </a:p>
          <a:p>
            <a:endParaRPr lang="zh-CN">
              <a:latin typeface="Roboto"/>
              <a:ea typeface="宋体"/>
              <a:cs typeface="Roboto"/>
            </a:endParaRPr>
          </a:p>
          <a:p>
            <a:endParaRPr lang="zh-CN" altLang="en-US">
              <a:latin typeface="Roboto"/>
              <a:ea typeface="宋体"/>
              <a:cs typeface="Roboto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EC4D7D-B590-96C4-43FF-AA52800B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7456"/>
          <a:stretch>
            <a:fillRect/>
          </a:stretch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45" name="Arc 2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文本, 形状, 白板&#10;&#10;AI 生成的内容可能不正确。">
            <a:extLst>
              <a:ext uri="{FF2B5EF4-FFF2-40B4-BE49-F238E27FC236}">
                <a16:creationId xmlns:a16="http://schemas.microsoft.com/office/drawing/2014/main" id="{EEF71CC1-37FC-2056-AD94-EC1ADCE4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29" r="4579" b="-3"/>
          <a:stretch>
            <a:fillRect/>
          </a:stretch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FB74BF-5B68-55FF-35E2-E4A6F4FF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10" r="661"/>
          <a:stretch>
            <a:fillRect/>
          </a:stretch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874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8DC66-3F6D-16B0-3710-B30DAE77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/>
              </a:rPr>
              <a:t>Proposed Approach</a:t>
            </a:r>
            <a:br>
              <a:rPr lang="zh-CN" altLang="en-US">
                <a:ea typeface="宋体"/>
              </a:rPr>
            </a:br>
            <a:r>
              <a:rPr lang="zh-CN" sz="3600">
                <a:latin typeface="Aptos"/>
                <a:ea typeface="宋体"/>
              </a:rPr>
              <a:t>Design thinking process &amp; Methodology</a:t>
            </a:r>
            <a:endParaRPr lang="zh-CN" altLang="en-US">
              <a:ea typeface="宋体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72D9EA2-EE38-7F2C-C019-AFB8BEF0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84196"/>
              </p:ext>
            </p:extLst>
          </p:nvPr>
        </p:nvGraphicFramePr>
        <p:xfrm>
          <a:off x="1644315" y="2466473"/>
          <a:ext cx="8544202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8552">
                  <a:extLst>
                    <a:ext uri="{9D8B030D-6E8A-4147-A177-3AD203B41FA5}">
                      <a16:colId xmlns:a16="http://schemas.microsoft.com/office/drawing/2014/main" val="1342209672"/>
                    </a:ext>
                  </a:extLst>
                </a:gridCol>
                <a:gridCol w="6565650">
                  <a:extLst>
                    <a:ext uri="{9D8B030D-6E8A-4147-A177-3AD203B41FA5}">
                      <a16:colId xmlns:a16="http://schemas.microsoft.com/office/drawing/2014/main" val="2629069009"/>
                    </a:ext>
                  </a:extLst>
                </a:gridCol>
              </a:tblGrid>
              <a:tr h="4898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800" b="0" i="0" u="none" strike="noStrike" noProof="0">
                          <a:latin typeface="宋体"/>
                          <a:ea typeface="宋体"/>
                        </a:rPr>
                        <a:t>Empathize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Identify user pain points in tuning Chinese instruments</a:t>
                      </a:r>
                    </a:p>
                    <a:p>
                      <a:pPr lvl="0"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293587"/>
                  </a:ext>
                </a:extLst>
              </a:tr>
              <a:tr h="4898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800" b="0" i="0" u="none" strike="noStrike" noProof="0">
                          <a:latin typeface="宋体"/>
                          <a:ea typeface="宋体"/>
                        </a:rPr>
                        <a:t>Define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Frame the problem: lack of universal tuning tools</a:t>
                      </a:r>
                    </a:p>
                    <a:p>
                      <a:pPr lvl="0"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50418"/>
                  </a:ext>
                </a:extLst>
              </a:tr>
              <a:tr h="4898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800" b="0" i="0" u="none" strike="noStrike" noProof="0">
                          <a:latin typeface="宋体"/>
                          <a:ea typeface="宋体"/>
                        </a:rPr>
                        <a:t>Ideate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Propose soft gripper + flexible shaft + pitch sensing</a:t>
                      </a:r>
                    </a:p>
                    <a:p>
                      <a:pPr lvl="0"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334265"/>
                  </a:ext>
                </a:extLst>
              </a:tr>
              <a:tr h="4898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800" b="0" i="0" u="none" strike="noStrike" noProof="0">
                          <a:latin typeface="宋体"/>
                          <a:ea typeface="宋体"/>
                        </a:rPr>
                        <a:t>Prototype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Build Arduino-based prototype with servo + mic</a:t>
                      </a:r>
                    </a:p>
                    <a:p>
                      <a:pPr lvl="0"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77963"/>
                  </a:ext>
                </a:extLst>
              </a:tr>
              <a:tr h="4898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800" b="0" i="0" u="none" strike="noStrike" noProof="0">
                          <a:latin typeface="宋体"/>
                          <a:ea typeface="宋体"/>
                        </a:rPr>
                        <a:t>Test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 on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ukelele</a:t>
                      </a:r>
                      <a:r>
                        <a:rPr lang="en-US" altLang="zh-CN" dirty="0"/>
                        <a:t>/</a:t>
                      </a:r>
                      <a:r>
                        <a:rPr lang="zh-CN"/>
                        <a:t>erhu; refine grip &amp; control logic</a:t>
                      </a:r>
                    </a:p>
                    <a:p>
                      <a:pPr lvl="0"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079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43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1B08-8A29-FA9B-F8C5-4B2A37F6E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C0ABC-C557-E162-E0C2-03FDFC25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/>
              </a:rPr>
              <a:t>Proposed Approach</a:t>
            </a:r>
            <a:br>
              <a:rPr lang="zh-CN" altLang="en-US">
                <a:ea typeface="宋体"/>
              </a:rPr>
            </a:br>
            <a:r>
              <a:rPr lang="zh-CN" sz="3600">
                <a:latin typeface="Aptos"/>
                <a:ea typeface="宋体"/>
              </a:rPr>
              <a:t>Design thinking process &amp; Methodology</a:t>
            </a:r>
            <a:endParaRPr lang="zh-CN" altLang="en-US">
              <a:ea typeface="宋体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7A345-1C97-5CF7-DED6-B564D9C77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39" y="2123799"/>
            <a:ext cx="4178969" cy="34289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宋体"/>
              </a:rPr>
              <a:t>Using microphone </a:t>
            </a:r>
            <a:r>
              <a:rPr lang="zh-CN" altLang="en-US">
                <a:latin typeface="Aptos"/>
                <a:ea typeface="宋体"/>
              </a:rPr>
              <a:t>or ot</a:t>
            </a:r>
            <a:r>
              <a:rPr lang="en-US" altLang="en-US">
                <a:latin typeface="Aptos"/>
                <a:ea typeface="宋体"/>
              </a:rPr>
              <a:t>h</a:t>
            </a:r>
            <a:r>
              <a:rPr lang="zh-CN" altLang="en-US">
                <a:latin typeface="Aptos"/>
                <a:ea typeface="宋体"/>
              </a:rPr>
              <a:t>er sensor </a:t>
            </a:r>
            <a:r>
              <a:rPr lang="en-US" altLang="en-US">
                <a:latin typeface="Aptos"/>
                <a:ea typeface="宋体"/>
              </a:rPr>
              <a:t>t</a:t>
            </a:r>
            <a:r>
              <a:rPr lang="zh-CN" altLang="en-US">
                <a:latin typeface="Aptos"/>
                <a:ea typeface="宋体"/>
              </a:rPr>
              <a:t>o detect t</a:t>
            </a:r>
            <a:r>
              <a:rPr lang="en-US" altLang="en-US">
                <a:latin typeface="Aptos"/>
                <a:ea typeface="宋体"/>
              </a:rPr>
              <a:t>h</a:t>
            </a:r>
            <a:r>
              <a:rPr lang="zh-CN" altLang="en-US">
                <a:latin typeface="Aptos"/>
                <a:ea typeface="宋体"/>
              </a:rPr>
              <a:t>e pitch.</a:t>
            </a:r>
            <a:endParaRPr lang="en-US" altLang="en-US">
              <a:latin typeface="Aptos"/>
              <a:ea typeface="宋体"/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  <a:ea typeface="宋体"/>
            </a:endParaRPr>
          </a:p>
          <a:p>
            <a:endParaRPr lang="zh-CN" altLang="en-US">
              <a:solidFill>
                <a:srgbClr val="FF0000"/>
              </a:solidFill>
              <a:ea typeface="宋体"/>
            </a:endParaRPr>
          </a:p>
          <a:p>
            <a:endParaRPr lang="zh-CN" altLang="en-US">
              <a:solidFill>
                <a:srgbClr val="FF0000"/>
              </a:solidFill>
              <a:ea typeface="宋体"/>
            </a:endParaRPr>
          </a:p>
          <a:p>
            <a:endParaRPr lang="en-US" altLang="en-US">
              <a:solidFill>
                <a:srgbClr val="FF0000"/>
              </a:solidFill>
              <a:ea typeface="宋体"/>
            </a:endParaRPr>
          </a:p>
          <a:p>
            <a:endParaRPr lang="en-US" altLang="zh-CN">
              <a:solidFill>
                <a:srgbClr val="FF0000"/>
              </a:solidFill>
              <a:ea typeface="宋体"/>
            </a:endParaRPr>
          </a:p>
          <a:p>
            <a:endParaRPr lang="zh-CN" altLang="en-US">
              <a:solidFill>
                <a:srgbClr val="FF0000"/>
              </a:solidFill>
              <a:ea typeface="宋体"/>
            </a:endParaRPr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3ACD4F61-1F22-371C-D4B1-79F6ABD6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319" y="3009795"/>
            <a:ext cx="2524741" cy="2025242"/>
          </a:xfrm>
          <a:prstGeom prst="rect">
            <a:avLst/>
          </a:prstGeom>
        </p:spPr>
      </p:pic>
      <p:pic>
        <p:nvPicPr>
          <p:cNvPr id="5" name="图片 4" descr="电脑萤幕&#10;&#10;AI 生成的内容可能不正确。">
            <a:extLst>
              <a:ext uri="{FF2B5EF4-FFF2-40B4-BE49-F238E27FC236}">
                <a16:creationId xmlns:a16="http://schemas.microsoft.com/office/drawing/2014/main" id="{1AEAB390-F293-5DFE-A546-DD325D23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37966" y="2275686"/>
            <a:ext cx="4295915" cy="31888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9E6802-5F39-29A0-38A7-716B72C11EED}"/>
              </a:ext>
            </a:extLst>
          </p:cNvPr>
          <p:cNvSpPr txBox="1"/>
          <p:nvPr/>
        </p:nvSpPr>
        <p:spPr>
          <a:xfrm>
            <a:off x="5412661" y="622708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Piezo sensor testing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53CF4E3-5149-614E-F977-2FAB69FDA279}"/>
              </a:ext>
            </a:extLst>
          </p:cNvPr>
          <p:cNvSpPr/>
          <p:nvPr/>
        </p:nvSpPr>
        <p:spPr>
          <a:xfrm>
            <a:off x="6118811" y="3005731"/>
            <a:ext cx="992964" cy="7648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4580F94-3495-7D15-3192-306FC513AB84}"/>
              </a:ext>
            </a:extLst>
          </p:cNvPr>
          <p:cNvCxnSpPr/>
          <p:nvPr/>
        </p:nvCxnSpPr>
        <p:spPr>
          <a:xfrm>
            <a:off x="7098357" y="3502213"/>
            <a:ext cx="2026185" cy="335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021A7D6-F8B5-1609-A329-9F1B2CA007C4}"/>
              </a:ext>
            </a:extLst>
          </p:cNvPr>
          <p:cNvSpPr txBox="1"/>
          <p:nvPr/>
        </p:nvSpPr>
        <p:spPr>
          <a:xfrm>
            <a:off x="9006544" y="5374165"/>
            <a:ext cx="30413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Insensitive and inaccurate</a:t>
            </a:r>
            <a:endParaRPr 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31E34DF-F0FA-6D00-8F9D-E015871B3B45}"/>
              </a:ext>
            </a:extLst>
          </p:cNvPr>
          <p:cNvCxnSpPr>
            <a:cxnSpLocks/>
          </p:cNvCxnSpPr>
          <p:nvPr/>
        </p:nvCxnSpPr>
        <p:spPr>
          <a:xfrm flipH="1">
            <a:off x="4610249" y="5384426"/>
            <a:ext cx="2256039" cy="507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279DC32C-765B-2892-9B13-03BE7A2F3011}"/>
              </a:ext>
            </a:extLst>
          </p:cNvPr>
          <p:cNvSpPr/>
          <p:nvPr/>
        </p:nvSpPr>
        <p:spPr>
          <a:xfrm>
            <a:off x="6829989" y="4924569"/>
            <a:ext cx="858780" cy="630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6DFE02-094A-26C7-494C-004E74DA76A3}"/>
              </a:ext>
            </a:extLst>
          </p:cNvPr>
          <p:cNvSpPr txBox="1"/>
          <p:nvPr/>
        </p:nvSpPr>
        <p:spPr>
          <a:xfrm>
            <a:off x="3190892" y="5804826"/>
            <a:ext cx="1508975" cy="3764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Piezo sensor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1188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54478-53EB-749B-9C99-6D26A99E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F788E-2901-4A82-DE37-E41D74AA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/>
              </a:rPr>
              <a:t>Proposed Approach</a:t>
            </a:r>
            <a:br>
              <a:rPr lang="zh-CN" altLang="en-US">
                <a:ea typeface="宋体"/>
              </a:rPr>
            </a:br>
            <a:r>
              <a:rPr lang="zh-CN" sz="3600">
                <a:latin typeface="Aptos"/>
                <a:ea typeface="宋体"/>
              </a:rPr>
              <a:t>Design thinking process &amp; Methodology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F92CA4-E61C-FA2E-B37C-80CC10056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08376"/>
            <a:ext cx="4479614" cy="1320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宋体"/>
              </a:rPr>
              <a:t>Using convert to combine the motor and soft gripper.</a:t>
            </a:r>
          </a:p>
          <a:p>
            <a:endParaRPr lang="zh-CN" altLang="en-US">
              <a:solidFill>
                <a:srgbClr val="FF0000"/>
              </a:solidFill>
              <a:ea typeface="宋体"/>
            </a:endParaRPr>
          </a:p>
          <a:p>
            <a:endParaRPr lang="zh-CN" altLang="en-US">
              <a:solidFill>
                <a:srgbClr val="FF0000"/>
              </a:solidFill>
              <a:ea typeface="宋体"/>
            </a:endParaRPr>
          </a:p>
          <a:p>
            <a:endParaRPr lang="en-US" altLang="en-US">
              <a:solidFill>
                <a:srgbClr val="FF0000"/>
              </a:solidFill>
              <a:ea typeface="宋体"/>
            </a:endParaRPr>
          </a:p>
          <a:p>
            <a:endParaRPr lang="en-US" altLang="zh-CN">
              <a:solidFill>
                <a:srgbClr val="FF0000"/>
              </a:solidFill>
              <a:ea typeface="宋体"/>
            </a:endParaRPr>
          </a:p>
          <a:p>
            <a:endParaRPr lang="zh-CN" altLang="en-US">
              <a:solidFill>
                <a:srgbClr val="FF0000"/>
              </a:solidFill>
              <a:ea typeface="宋体"/>
            </a:endParaRPr>
          </a:p>
        </p:txBody>
      </p:sp>
      <p:pic>
        <p:nvPicPr>
          <p:cNvPr id="4" name="图片 3" descr="手里拿着玩具&#10;&#10;AI 生成的内容可能不正确。">
            <a:extLst>
              <a:ext uri="{FF2B5EF4-FFF2-40B4-BE49-F238E27FC236}">
                <a16:creationId xmlns:a16="http://schemas.microsoft.com/office/drawing/2014/main" id="{D36B8344-4197-9E71-0719-E5D6D877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34" y="2026187"/>
            <a:ext cx="2990022" cy="4019827"/>
          </a:xfrm>
          <a:prstGeom prst="rect">
            <a:avLst/>
          </a:prstGeom>
        </p:spPr>
      </p:pic>
      <p:pic>
        <p:nvPicPr>
          <p:cNvPr id="5" name="图片 4" descr="图片包含 游戏机, 瓶子&#10;&#10;AI 生成的内容可能不正确。">
            <a:extLst>
              <a:ext uri="{FF2B5EF4-FFF2-40B4-BE49-F238E27FC236}">
                <a16:creationId xmlns:a16="http://schemas.microsoft.com/office/drawing/2014/main" id="{116072D2-77CD-8AD3-5669-1AB00E0F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056" y="4037909"/>
            <a:ext cx="2470150" cy="21504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1DEF1D-8E36-141E-E1CE-B51BF64F6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530" y="1936681"/>
            <a:ext cx="2535721" cy="23882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A294B-14BE-C340-FB60-021C0DC8D55D}"/>
              </a:ext>
            </a:extLst>
          </p:cNvPr>
          <p:cNvSpPr txBox="1"/>
          <p:nvPr/>
        </p:nvSpPr>
        <p:spPr>
          <a:xfrm>
            <a:off x="3483235" y="633750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>
                <a:ea typeface="宋体"/>
              </a:rPr>
              <a:t>Motor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7A721D-7DC6-7942-146F-5F21969348E9}"/>
              </a:ext>
            </a:extLst>
          </p:cNvPr>
          <p:cNvSpPr txBox="1"/>
          <p:nvPr/>
        </p:nvSpPr>
        <p:spPr>
          <a:xfrm>
            <a:off x="6223732" y="634158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>
                <a:ea typeface="宋体"/>
              </a:rPr>
              <a:t>Link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41EDF8-D437-44A1-31E5-894A068BA79E}"/>
              </a:ext>
            </a:extLst>
          </p:cNvPr>
          <p:cNvSpPr txBox="1"/>
          <p:nvPr/>
        </p:nvSpPr>
        <p:spPr>
          <a:xfrm>
            <a:off x="9097977" y="45650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>
                <a:ea typeface="宋体"/>
              </a:rPr>
              <a:t>Soft Gripper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12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39E576-B5FF-E733-B391-2E5B9130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zh-CN" altLang="en-US" sz="5400">
                <a:ea typeface="宋体"/>
              </a:rPr>
              <a:t>Soft gripper design</a:t>
            </a:r>
            <a:endParaRPr lang="zh-CN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CFA228-7C55-D52E-290C-6099574B0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111111"/>
                </a:solidFill>
                <a:latin typeface="Roboto"/>
                <a:ea typeface="Roboto"/>
                <a:cs typeface="Roboto"/>
              </a:rPr>
              <a:t>Improve on the three-jaw truck</a:t>
            </a:r>
            <a:endParaRPr lang="en-US" sz="2400" dirty="0">
              <a:solidFill>
                <a:srgbClr val="000000"/>
              </a:solidFill>
              <a:latin typeface="Aptos" panose="020B0004020202020204"/>
              <a:ea typeface="Roboto"/>
              <a:cs typeface="Roboto"/>
            </a:endParaRPr>
          </a:p>
          <a:p>
            <a:r>
              <a:rPr lang="en-US" sz="2400" dirty="0">
                <a:solidFill>
                  <a:srgbClr val="111111"/>
                </a:solidFill>
                <a:latin typeface="Roboto"/>
                <a:ea typeface="Roboto"/>
                <a:cs typeface="Roboto"/>
              </a:rPr>
              <a:t>Use the soft material to replace the jaws</a:t>
            </a:r>
          </a:p>
        </p:txBody>
      </p:sp>
      <p:pic>
        <p:nvPicPr>
          <p:cNvPr id="4" name="内容占位符 3" descr="图示&#10;&#10;AI 生成的内容可能不正确。">
            <a:extLst>
              <a:ext uri="{FF2B5EF4-FFF2-40B4-BE49-F238E27FC236}">
                <a16:creationId xmlns:a16="http://schemas.microsoft.com/office/drawing/2014/main" id="{7D746CD2-6D21-4D10-00A9-0C4870AC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93402"/>
            <a:ext cx="6903720" cy="54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18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12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Mid-Term Design Review -Tuning Robot </vt:lpstr>
      <vt:lpstr>Introduction</vt:lpstr>
      <vt:lpstr>Introduction State of the art &amp; Literature Review</vt:lpstr>
      <vt:lpstr>Problem Statement</vt:lpstr>
      <vt:lpstr>Problem Statement Project objectives &amp; Goals</vt:lpstr>
      <vt:lpstr>Proposed Approach Design thinking process &amp; Methodology</vt:lpstr>
      <vt:lpstr>Proposed Approach Design thinking process &amp; Methodology</vt:lpstr>
      <vt:lpstr>Proposed Approach Design thinking process &amp; Methodology</vt:lpstr>
      <vt:lpstr>Soft gripper design</vt:lpstr>
      <vt:lpstr>Timeline</vt:lpstr>
      <vt:lpstr>Reference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57</cp:revision>
  <dcterms:created xsi:type="dcterms:W3CDTF">2025-06-23T14:47:05Z</dcterms:created>
  <dcterms:modified xsi:type="dcterms:W3CDTF">2025-06-26T02:11:22Z</dcterms:modified>
</cp:coreProperties>
</file>